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8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F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6FA-3417-43EB-A290-046CE319CD61}" type="datetimeFigureOut">
              <a:rPr lang="ru-RU" smtClean="0"/>
              <a:pPr/>
              <a:t>23.12.2018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FA6-7E69-4B6A-8941-9C145CC818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6FA-3417-43EB-A290-046CE319CD61}" type="datetimeFigureOut">
              <a:rPr lang="ru-RU" smtClean="0"/>
              <a:pPr/>
              <a:t>23.12.2018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FA6-7E69-4B6A-8941-9C145CC818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6FA-3417-43EB-A290-046CE319CD61}" type="datetimeFigureOut">
              <a:rPr lang="ru-RU" smtClean="0"/>
              <a:pPr/>
              <a:t>23.12.2018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FA6-7E69-4B6A-8941-9C145CC818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6FA-3417-43EB-A290-046CE319CD61}" type="datetimeFigureOut">
              <a:rPr lang="ru-RU" smtClean="0"/>
              <a:pPr/>
              <a:t>23.12.2018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FA6-7E69-4B6A-8941-9C145CC818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6FA-3417-43EB-A290-046CE319CD61}" type="datetimeFigureOut">
              <a:rPr lang="ru-RU" smtClean="0"/>
              <a:pPr/>
              <a:t>23.12.2018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FA6-7E69-4B6A-8941-9C145CC818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6FA-3417-43EB-A290-046CE319CD61}" type="datetimeFigureOut">
              <a:rPr lang="ru-RU" smtClean="0"/>
              <a:pPr/>
              <a:t>23.12.2018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FA6-7E69-4B6A-8941-9C145CC818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6FA-3417-43EB-A290-046CE319CD61}" type="datetimeFigureOut">
              <a:rPr lang="ru-RU" smtClean="0"/>
              <a:pPr/>
              <a:t>23.12.2018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FA6-7E69-4B6A-8941-9C145CC818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6FA-3417-43EB-A290-046CE319CD61}" type="datetimeFigureOut">
              <a:rPr lang="ru-RU" smtClean="0"/>
              <a:pPr/>
              <a:t>23.12.2018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FA6-7E69-4B6A-8941-9C145CC818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6FA-3417-43EB-A290-046CE319CD61}" type="datetimeFigureOut">
              <a:rPr lang="ru-RU" smtClean="0"/>
              <a:pPr/>
              <a:t>23.12.2018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FA6-7E69-4B6A-8941-9C145CC818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6FA-3417-43EB-A290-046CE319CD61}" type="datetimeFigureOut">
              <a:rPr lang="ru-RU" smtClean="0"/>
              <a:pPr/>
              <a:t>23.12.2018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FA6-7E69-4B6A-8941-9C145CC818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6FA-3417-43EB-A290-046CE319CD61}" type="datetimeFigureOut">
              <a:rPr lang="ru-RU" smtClean="0"/>
              <a:pPr/>
              <a:t>23.12.2018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2FA6-7E69-4B6A-8941-9C145CC818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366FA-3417-43EB-A290-046CE319CD61}" type="datetimeFigureOut">
              <a:rPr lang="ru-RU" smtClean="0"/>
              <a:pPr/>
              <a:t>23.12.2018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52FA6-7E69-4B6A-8941-9C145CC818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29523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Народные промыслы на Руси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704856" cy="17526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l"/>
            <a:r>
              <a:rPr lang="ru-RU" dirty="0" smtClean="0">
                <a:solidFill>
                  <a:srgbClr val="00B050"/>
                </a:solidFill>
              </a:rPr>
              <a:t>Выполнил ученик 7а класса</a:t>
            </a:r>
          </a:p>
          <a:p>
            <a:pPr algn="l"/>
            <a:r>
              <a:rPr lang="ru-RU" dirty="0" smtClean="0">
                <a:solidFill>
                  <a:srgbClr val="00B050"/>
                </a:solidFill>
              </a:rPr>
              <a:t>АОУ гимназии №13 г. Долгопрудного Московской области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     </a:t>
            </a:r>
            <a:r>
              <a:rPr lang="en-US" dirty="0" smtClean="0">
                <a:solidFill>
                  <a:srgbClr val="00B050"/>
                </a:solidFill>
              </a:rPr>
              <a:t>                       -    </a:t>
            </a:r>
            <a:r>
              <a:rPr lang="ru-RU" sz="3500" b="1" dirty="0" smtClean="0">
                <a:solidFill>
                  <a:srgbClr val="00B050"/>
                </a:solidFill>
              </a:rPr>
              <a:t>Лазарев </a:t>
            </a:r>
            <a:r>
              <a:rPr lang="ru-RU" sz="3500" b="1" dirty="0" smtClean="0">
                <a:solidFill>
                  <a:srgbClr val="00B050"/>
                </a:solidFill>
              </a:rPr>
              <a:t>Денис</a:t>
            </a:r>
          </a:p>
          <a:p>
            <a:pPr algn="l"/>
            <a:r>
              <a:rPr lang="ru-RU" sz="3400" dirty="0" smtClean="0">
                <a:solidFill>
                  <a:srgbClr val="00B050"/>
                </a:solidFill>
              </a:rPr>
              <a:t>Руководитель:             </a:t>
            </a:r>
            <a:r>
              <a:rPr lang="en-US" sz="3400" dirty="0" smtClean="0">
                <a:solidFill>
                  <a:srgbClr val="00B050"/>
                </a:solidFill>
              </a:rPr>
              <a:t> -   </a:t>
            </a:r>
            <a:r>
              <a:rPr lang="ru-RU" sz="3400" dirty="0" smtClean="0">
                <a:solidFill>
                  <a:srgbClr val="00B050"/>
                </a:solidFill>
              </a:rPr>
              <a:t> </a:t>
            </a:r>
            <a:r>
              <a:rPr lang="ru-RU" sz="3500" b="1" dirty="0" err="1" smtClean="0">
                <a:solidFill>
                  <a:srgbClr val="00B050"/>
                </a:solidFill>
              </a:rPr>
              <a:t>Ясова</a:t>
            </a:r>
            <a:r>
              <a:rPr lang="ru-RU" sz="3500" b="1" dirty="0" smtClean="0">
                <a:solidFill>
                  <a:srgbClr val="00B050"/>
                </a:solidFill>
              </a:rPr>
              <a:t> Н.Ю.</a:t>
            </a:r>
            <a:endParaRPr lang="ru-RU" sz="35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1926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/>
              <a:t>С незапамятных времен в жизни русского народа важное место занимала особая форма творчества — «промысел» 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/>
              <a:t>Она </a:t>
            </a:r>
            <a:r>
              <a:rPr lang="ru-RU" dirty="0"/>
              <a:t>сочетала производство повседневных предметов быта с высокохудожественными способами их изготовления и украшения. </a:t>
            </a:r>
            <a:endParaRPr lang="en-US" dirty="0" smtClean="0"/>
          </a:p>
          <a:p>
            <a:r>
              <a:rPr lang="ru-RU" dirty="0" smtClean="0"/>
              <a:t>В </a:t>
            </a:r>
            <a:r>
              <a:rPr lang="ru-RU" dirty="0"/>
              <a:t>русских промыслах отображается все многообразие исторических, духовных и культурных традиций нашего народа, </a:t>
            </a:r>
            <a:r>
              <a:rPr lang="ru-RU" dirty="0" smtClean="0"/>
              <a:t>зародившихся </a:t>
            </a:r>
            <a:r>
              <a:rPr lang="ru-RU" dirty="0"/>
              <a:t>столетия назад. </a:t>
            </a:r>
            <a:endParaRPr lang="en-US" dirty="0" smtClean="0"/>
          </a:p>
          <a:p>
            <a:r>
              <a:rPr lang="ru-RU" dirty="0" smtClean="0"/>
              <a:t>Изделия </a:t>
            </a:r>
            <a:r>
              <a:rPr lang="ru-RU" dirty="0"/>
              <a:t>русских промыслов выражают отличительные черты и неповторимость русской традиционной культуры.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20688"/>
            <a:ext cx="8229600" cy="554461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alligraphia Two" pitchFamily="2" charset="0"/>
              </a:rPr>
              <a:t>Виды народных промыслов</a:t>
            </a:r>
            <a:endParaRPr lang="ru-RU" sz="6000" b="1" dirty="0">
              <a:solidFill>
                <a:srgbClr val="FF0000"/>
              </a:solidFill>
              <a:latin typeface="Calligraphia Tw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3008313" cy="43204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 ж е л ь</a:t>
            </a:r>
            <a:endParaRPr lang="ru-RU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692696"/>
            <a:ext cx="3754760" cy="59766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Первые официальные упоминания о Гжели обнаружены в Духовной грамоте Калиты, датируемой 1328 годом. Главным правилом гжельской техники росписи является только ручное исполнение рисунка. В работе художниками используются краски белого, голубого и синего цветов. Для нанесения орнаментов применяется специальная азбука мазков, которая у каждого мастера может иметь свои особенности. В основе большинства узоров находится мазок-капелька, при помощи которого изображаются листья, стебли, цветы.</a:t>
            </a:r>
          </a:p>
          <a:p>
            <a:endParaRPr lang="ru-RU" sz="2000" dirty="0"/>
          </a:p>
        </p:txBody>
      </p:sp>
      <p:pic>
        <p:nvPicPr>
          <p:cNvPr id="11" name="Содержимое 10" descr="https://i.pinimg.com/736x/3a/27/06/3a2706b7d88d2a5d17b513a8cd9d15e5--russian-blue-russian-folk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3968" y="273050"/>
            <a:ext cx="4608512" cy="639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16632"/>
            <a:ext cx="4968552" cy="45427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Дымковская Игрушка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620688"/>
            <a:ext cx="3566770" cy="595158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b="1" dirty="0"/>
              <a:t> — один из русских народных </a:t>
            </a:r>
            <a:r>
              <a:rPr lang="ru-RU" sz="1600" b="1" dirty="0" smtClean="0"/>
              <a:t>глиняных художественных промыслов. </a:t>
            </a:r>
            <a:r>
              <a:rPr lang="ru-RU" sz="1600" b="1" dirty="0"/>
              <a:t>Возник в заречной слободе </a:t>
            </a:r>
            <a:r>
              <a:rPr lang="ru-RU" sz="1600" b="1" dirty="0" smtClean="0"/>
              <a:t>Дымково, в XV—XVI веках.</a:t>
            </a:r>
            <a:endParaRPr lang="ru-RU" sz="1600" b="1" dirty="0"/>
          </a:p>
          <a:p>
            <a:r>
              <a:rPr lang="ru-RU" sz="1600" b="1" dirty="0" smtClean="0"/>
              <a:t>Каждая </a:t>
            </a:r>
            <a:r>
              <a:rPr lang="ru-RU" sz="1600" b="1" dirty="0"/>
              <a:t>игрушка </a:t>
            </a:r>
            <a:r>
              <a:rPr lang="ru-RU" sz="1600" b="1" dirty="0" smtClean="0"/>
              <a:t>—изделие ручной работы</a:t>
            </a:r>
            <a:r>
              <a:rPr lang="en-US" sz="1600" b="1" dirty="0" smtClean="0"/>
              <a:t>,</a:t>
            </a:r>
            <a:r>
              <a:rPr lang="ru-RU" sz="1600" b="1" dirty="0" smtClean="0"/>
              <a:t>  созданное одним  мастером. </a:t>
            </a:r>
            <a:r>
              <a:rPr lang="ru-RU" sz="1600" b="1" dirty="0"/>
              <a:t>Изготовление игрушки от лепки и до росписи — процесс творческий, никогда не повторяющийся. </a:t>
            </a:r>
            <a:r>
              <a:rPr lang="ru-RU" sz="1600" b="1" dirty="0" smtClean="0"/>
              <a:t>Использование </a:t>
            </a:r>
            <a:r>
              <a:rPr lang="ru-RU" sz="1600" b="1" dirty="0"/>
              <a:t>широкой гаммы цветов, в которой много красного, жёлтого, синего, зелёного, алого, придаёт дымковской игрушке особую яркость и нарядность. Строго геометрический </a:t>
            </a:r>
            <a:r>
              <a:rPr lang="ru-RU" sz="1600" b="1" dirty="0" smtClean="0"/>
              <a:t>орнамент</a:t>
            </a:r>
            <a:r>
              <a:rPr lang="ru-RU" sz="1600" b="1" dirty="0"/>
              <a:t> строится по разнообразным композиционным схемам: клетки, полоски, круги, точки наносятся в различных сочетаниях.  Мотивы </a:t>
            </a:r>
            <a:r>
              <a:rPr lang="ru-RU" sz="1600" b="1" dirty="0" smtClean="0"/>
              <a:t>дымковского орнамента</a:t>
            </a:r>
            <a:r>
              <a:rPr lang="ru-RU" sz="1600" b="1" dirty="0"/>
              <a:t> были использованы на </a:t>
            </a:r>
            <a:r>
              <a:rPr lang="ru-RU" sz="1600" b="1" dirty="0" smtClean="0"/>
              <a:t>церемонии открытия зимних </a:t>
            </a:r>
            <a:r>
              <a:rPr lang="ru-RU" sz="1600" b="1" dirty="0"/>
              <a:t>Олимпийских игр </a:t>
            </a:r>
            <a:r>
              <a:rPr lang="ru-RU" sz="1600" b="1" dirty="0" smtClean="0"/>
              <a:t>2014 года</a:t>
            </a:r>
            <a:r>
              <a:rPr lang="ru-RU" sz="1600" b="1" dirty="0"/>
              <a:t> в </a:t>
            </a:r>
            <a:r>
              <a:rPr lang="ru-RU" sz="1600" b="1" dirty="0" smtClean="0"/>
              <a:t>Сочи.</a:t>
            </a:r>
            <a:endParaRPr lang="ru-RU" sz="15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7410" name="Picture 2" descr="https://upload.wikimedia.org/wikipedia/commons/thumb/d/d7/Dymkovo_toys_01_%28VMDPNI%29_by_shakko.jpg/800px-Dymkovo_toys_01_%28VMDPNI%29_by_shakk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39952" y="620688"/>
            <a:ext cx="4896544" cy="5976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3008313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vi-V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Жо́стовская ро́спись</a:t>
            </a:r>
            <a:endParaRPr lang="ru-RU" sz="2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Содержимое 4" descr="https://1igolka.com/wp-content/uploads/2017/11/cvety_iz_Zhostovo_18_08102133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427984" y="548680"/>
            <a:ext cx="4607694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548680"/>
            <a:ext cx="4104456" cy="604867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1600" b="1" dirty="0" smtClean="0"/>
              <a:t>Русский</a:t>
            </a:r>
            <a:r>
              <a:rPr lang="ru-RU" sz="1600" b="1" dirty="0"/>
              <a:t> </a:t>
            </a:r>
            <a:r>
              <a:rPr lang="ru-RU" sz="1600" b="1" dirty="0" smtClean="0"/>
              <a:t>народный художественный</a:t>
            </a:r>
            <a:r>
              <a:rPr lang="ru-RU" sz="1600" b="1" u="sng" dirty="0" smtClean="0"/>
              <a:t> </a:t>
            </a:r>
            <a:r>
              <a:rPr lang="ru-RU" sz="1600" b="1" dirty="0" smtClean="0"/>
              <a:t>промысел</a:t>
            </a:r>
            <a:r>
              <a:rPr lang="ru-RU" sz="1600" b="1" dirty="0"/>
              <a:t> росписи </a:t>
            </a:r>
            <a:r>
              <a:rPr lang="ru-RU" sz="1600" b="1" dirty="0" smtClean="0"/>
              <a:t>кованых металлических </a:t>
            </a:r>
            <a:r>
              <a:rPr lang="ru-RU" sz="1600" b="1" dirty="0"/>
              <a:t>(</a:t>
            </a:r>
            <a:r>
              <a:rPr lang="ru-RU" sz="1600" b="1" dirty="0" smtClean="0"/>
              <a:t>жестяных)</a:t>
            </a:r>
            <a:r>
              <a:rPr lang="ru-RU" sz="1600" b="1" dirty="0"/>
              <a:t> </a:t>
            </a:r>
            <a:r>
              <a:rPr lang="ru-RU" sz="1600" b="1" dirty="0" smtClean="0"/>
              <a:t>подносов. </a:t>
            </a:r>
          </a:p>
          <a:p>
            <a:r>
              <a:rPr lang="ru-RU" sz="1600" b="1" dirty="0" smtClean="0"/>
              <a:t>История</a:t>
            </a:r>
            <a:r>
              <a:rPr lang="ru-RU" sz="1600" b="1" dirty="0"/>
              <a:t> </a:t>
            </a:r>
            <a:r>
              <a:rPr lang="ru-RU" sz="1600" b="1" dirty="0" smtClean="0"/>
              <a:t> </a:t>
            </a:r>
            <a:r>
              <a:rPr lang="ru-RU" sz="1600" b="1" dirty="0"/>
              <a:t>промысла восходит к началу 19-го века </a:t>
            </a:r>
            <a:r>
              <a:rPr lang="ru-RU" sz="1600" b="1" dirty="0" smtClean="0"/>
              <a:t> когда </a:t>
            </a:r>
            <a:r>
              <a:rPr lang="ru-RU" sz="1600" b="1" dirty="0"/>
              <a:t> возникли мастерские по изготовлению расписных лакированных изделий из папье-маше</a:t>
            </a:r>
            <a:r>
              <a:rPr lang="ru-RU" sz="1600" b="1" dirty="0" smtClean="0"/>
              <a:t>.</a:t>
            </a:r>
            <a:r>
              <a:rPr lang="ru-RU" sz="1600" b="1" dirty="0"/>
              <a:t> С 1830 года большинство мастерских, расположенных в селах и деревнях Троицкой волости, таких как Троицкое, Хлебниково и </a:t>
            </a:r>
            <a:r>
              <a:rPr lang="ru-RU" sz="1600" b="1" dirty="0" err="1"/>
              <a:t>Жостово</a:t>
            </a:r>
            <a:r>
              <a:rPr lang="ru-RU" sz="1600" b="1" dirty="0"/>
              <a:t>, перестали изготавливать предметы из папье-маше, а перешли на производство и роспись металлических </a:t>
            </a:r>
            <a:r>
              <a:rPr lang="ru-RU" sz="1600" b="1" dirty="0" smtClean="0"/>
              <a:t>подносов.</a:t>
            </a:r>
          </a:p>
          <a:p>
            <a:r>
              <a:rPr lang="ru-RU" sz="1600" b="1" dirty="0" smtClean="0"/>
              <a:t>Основной </a:t>
            </a:r>
            <a:r>
              <a:rPr lang="ru-RU" sz="1600" b="1" dirty="0"/>
              <a:t>мотив росписи — цветочный букет простой композиции, в котором чередуются крупные садовые и мелкие полевые цветы. Роспись производится обычно по чёрному фону (иногда по красному, синему, зелёному, серебряному), причём мастер работает сразу над несколькими подносами.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067128" cy="43204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Абрамцево-Кудринский стиль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7" name="Содержимое 6" descr="https://www.ornamentum.biz/wp-content/uploads/2015/01/image009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0" y="620688"/>
            <a:ext cx="4392488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620688"/>
            <a:ext cx="3826768" cy="60486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/>
              <a:t> </a:t>
            </a:r>
            <a:r>
              <a:rPr lang="ru-RU" sz="1600" b="1" dirty="0" smtClean="0"/>
              <a:t>Художественный</a:t>
            </a:r>
            <a:r>
              <a:rPr lang="ru-RU" sz="1600" b="1" u="sng" dirty="0"/>
              <a:t> </a:t>
            </a:r>
            <a:r>
              <a:rPr lang="ru-RU" sz="1600" b="1" dirty="0" smtClean="0"/>
              <a:t>промысел</a:t>
            </a:r>
            <a:r>
              <a:rPr lang="ru-RU" sz="1600" b="1" dirty="0"/>
              <a:t> резьбы по </a:t>
            </a:r>
            <a:r>
              <a:rPr lang="ru-RU" sz="1600" b="1" dirty="0" smtClean="0"/>
              <a:t>дереву, </a:t>
            </a:r>
            <a:r>
              <a:rPr lang="ru-RU" sz="1600" b="1" dirty="0"/>
              <a:t>сформировавшийся в конце XIX </a:t>
            </a:r>
            <a:r>
              <a:rPr lang="ru-RU" sz="1600" b="1" dirty="0" smtClean="0"/>
              <a:t>века</a:t>
            </a:r>
            <a:r>
              <a:rPr lang="ru-RU" sz="1600" b="1" dirty="0"/>
              <a:t> в окрестностях </a:t>
            </a:r>
            <a:r>
              <a:rPr lang="ru-RU" sz="1600" b="1" dirty="0" smtClean="0"/>
              <a:t>подмосковной </a:t>
            </a:r>
            <a:r>
              <a:rPr lang="ru-RU" sz="1600" b="1" dirty="0"/>
              <a:t>усадьбы </a:t>
            </a:r>
            <a:r>
              <a:rPr lang="ru-RU" sz="1600" b="1" dirty="0" smtClean="0"/>
              <a:t>Абрамцево.</a:t>
            </a:r>
            <a:r>
              <a:rPr lang="ru-RU" sz="1600" b="1" dirty="0"/>
              <a:t> </a:t>
            </a:r>
            <a:r>
              <a:rPr lang="ru-RU" sz="1600" b="1" dirty="0" smtClean="0"/>
              <a:t>В</a:t>
            </a:r>
            <a:r>
              <a:rPr lang="ru-RU" sz="1600" b="1" dirty="0"/>
              <a:t> 1882 </a:t>
            </a:r>
            <a:r>
              <a:rPr lang="ru-RU" sz="1600" b="1" dirty="0" smtClean="0"/>
              <a:t>году была организована столярная мастерская. </a:t>
            </a:r>
            <a:r>
              <a:rPr lang="ru-RU" sz="1600" b="1" dirty="0"/>
              <a:t> Помимо обучения навыкам резьбы в мастерской преподавался рисунок, основы живописи.  Проводились занятия в </a:t>
            </a:r>
            <a:r>
              <a:rPr lang="ru-RU" sz="1600" b="1" dirty="0" smtClean="0"/>
              <a:t>Абрамцевском музее</a:t>
            </a:r>
            <a:r>
              <a:rPr lang="ru-RU" sz="1600" b="1" u="sng" dirty="0" smtClean="0"/>
              <a:t>.</a:t>
            </a:r>
            <a:r>
              <a:rPr lang="ru-RU" sz="1600" b="1" dirty="0"/>
              <a:t> В 1890 году один из учеников, В. П. </a:t>
            </a:r>
            <a:r>
              <a:rPr lang="ru-RU" sz="1600" b="1" dirty="0" err="1"/>
              <a:t>Ворносков</a:t>
            </a:r>
            <a:r>
              <a:rPr lang="ru-RU" sz="1600" b="1" dirty="0"/>
              <a:t>, основал собственное производство в родном селе Кудрине и стал работать по заказам абрамцевской мастерской</a:t>
            </a:r>
            <a:r>
              <a:rPr lang="ru-RU" sz="1600" b="1" dirty="0" smtClean="0"/>
              <a:t>.</a:t>
            </a:r>
            <a:r>
              <a:rPr lang="ru-RU" sz="1600" b="1" dirty="0"/>
              <a:t>  В основе растительного орнамента лежат не только образцы резных крестьянских </a:t>
            </a:r>
            <a:r>
              <a:rPr lang="ru-RU" sz="1600" b="1" dirty="0" smtClean="0"/>
              <a:t>изделий, </a:t>
            </a:r>
            <a:r>
              <a:rPr lang="ru-RU" sz="1600" b="1" dirty="0"/>
              <a:t>но и </a:t>
            </a:r>
            <a:r>
              <a:rPr lang="ru-RU" sz="1600" b="1" dirty="0" smtClean="0"/>
              <a:t>орнаменты </a:t>
            </a:r>
            <a:r>
              <a:rPr lang="ru-RU" sz="1600" b="1" dirty="0"/>
              <a:t>старопечатных книг. Развитие орнамента кудринских мастеров шло от соединения отдельных элементов — веточек, завитков, розеток — к цельным орнаментальным композициям, покрывающим всё изделие. 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3816424" cy="563662"/>
          </a:xfrm>
        </p:spPr>
        <p:txBody>
          <a:bodyPr>
            <a:noAutofit/>
          </a:bodyPr>
          <a:lstStyle/>
          <a:p>
            <a:pPr algn="ctr"/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Каслинское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литье</a:t>
            </a:r>
            <a:r>
              <a:rPr lang="ru-RU" sz="2400" b="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2400" b="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692696"/>
            <a:ext cx="4258816" cy="595101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1800" b="1" dirty="0"/>
              <a:t>художественные изделия (скульптура, решетки, архитектурные элементы и т. д.) из чугуна и бронзы, производящиеся на чугунолитейном заводе в городе Касли. Этот завод основал в 1749 году </a:t>
            </a:r>
            <a:r>
              <a:rPr lang="ru-RU" sz="1800" b="1" dirty="0" smtClean="0"/>
              <a:t>купец-старообрядец</a:t>
            </a:r>
            <a:r>
              <a:rPr lang="ru-RU" sz="1800" b="1" dirty="0"/>
              <a:t> Яков Коробков, прибывший сюда </a:t>
            </a:r>
            <a:r>
              <a:rPr lang="ru-RU" sz="1800" b="1" dirty="0" err="1"/>
              <a:t>c</a:t>
            </a:r>
            <a:r>
              <a:rPr lang="ru-RU" sz="1800" b="1" dirty="0"/>
              <a:t> семьей из </a:t>
            </a:r>
            <a:r>
              <a:rPr lang="ru-RU" sz="1800" b="1" dirty="0" smtClean="0"/>
              <a:t>Тулы. </a:t>
            </a:r>
            <a:r>
              <a:rPr lang="ru-RU" sz="1800" b="1" dirty="0"/>
              <a:t>Традиции </a:t>
            </a:r>
            <a:r>
              <a:rPr lang="ru-RU" sz="1800" b="1" dirty="0" err="1"/>
              <a:t>Каслинского</a:t>
            </a:r>
            <a:r>
              <a:rPr lang="ru-RU" sz="1800" b="1" dirty="0"/>
              <a:t> литья — графическая четкость силуэта, сочетание тщательно отделанных </a:t>
            </a:r>
            <a:r>
              <a:rPr lang="ru-RU" sz="1800" b="1" dirty="0" smtClean="0"/>
              <a:t>деталей </a:t>
            </a:r>
            <a:r>
              <a:rPr lang="ru-RU" sz="1800" b="1" dirty="0"/>
              <a:t>— сложились в XIX веке. В этот период владельцы завода привлекли к работе новых талантливых скульпторов, художников, чеканщиков и формовщиков. Изделия </a:t>
            </a:r>
            <a:r>
              <a:rPr lang="ru-RU" sz="1800" b="1" dirty="0" err="1"/>
              <a:t>каслинского</a:t>
            </a:r>
            <a:r>
              <a:rPr lang="ru-RU" sz="1800" b="1" dirty="0"/>
              <a:t> литья получили награду «Гран при» на престижной Парижской всемирной выставке прикладного искусства в 1900 году.</a:t>
            </a:r>
            <a:r>
              <a:rPr lang="ru-RU" sz="1800" b="1" dirty="0" smtClean="0"/>
              <a:t>.</a:t>
            </a:r>
            <a:r>
              <a:rPr lang="ru-RU" sz="1800" b="1" dirty="0"/>
              <a:t> </a:t>
            </a:r>
          </a:p>
        </p:txBody>
      </p:sp>
      <p:pic>
        <p:nvPicPr>
          <p:cNvPr id="7" name="Содержимое 6" descr="ÐÐ°ÑÐ»Ð¸Ð½ÑÐºÐ¾Ðµ Ð»Ð¸ÑÑÐµ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16632"/>
            <a:ext cx="4249612" cy="1883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Ð¡ÐºÑÐ»ÑÐ¿ÑÑÑÐ° Â«Ð Ð¾ÑÑÐ¸ÑÂ» Ð.Ð. ÐÐ°Ð²ÐµÑÐµÑÐºÐ¾Ð³Ð¾, ÐºÐ°ÑÐ»Ð¸Ð½ÑÐºÐ¾Ðµ Ð»Ð¸ÑÑÐµ, 1896 Ð³.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8024" y="2071678"/>
            <a:ext cx="417646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0648"/>
            <a:ext cx="8391876" cy="60486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 всё таки</a:t>
            </a:r>
            <a:r>
              <a:rPr lang="en-US" dirty="0" smtClean="0"/>
              <a:t>,</a:t>
            </a:r>
            <a:r>
              <a:rPr lang="ru-RU" dirty="0" smtClean="0"/>
              <a:t>народные промыслы важны для нашей страны.Ведь не без помощи гжели</a:t>
            </a:r>
            <a:r>
              <a:rPr lang="en-US" dirty="0" smtClean="0"/>
              <a:t>,</a:t>
            </a:r>
            <a:r>
              <a:rPr lang="ru-RU" dirty="0" smtClean="0"/>
              <a:t> дымковской игрушки и даже янтарного промысла</a:t>
            </a:r>
            <a:r>
              <a:rPr lang="en-US" dirty="0" smtClean="0"/>
              <a:t>,</a:t>
            </a:r>
            <a:r>
              <a:rPr lang="ru-RU" dirty="0" smtClean="0"/>
              <a:t> иностранные туристы стали приезжать в центры искусств и покупать различные изделия.</a:t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Спасибо за внимание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226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Народные промыслы на Руси</vt:lpstr>
      <vt:lpstr>Презентация PowerPoint</vt:lpstr>
      <vt:lpstr>Виды народных промыслов</vt:lpstr>
      <vt:lpstr>Г ж е л ь</vt:lpstr>
      <vt:lpstr>Дымковская Игрушка</vt:lpstr>
      <vt:lpstr>                    Жо́стовская ро́спись</vt:lpstr>
      <vt:lpstr>Абрамцево-Кудринский стиль</vt:lpstr>
      <vt:lpstr>Каслинское литье </vt:lpstr>
      <vt:lpstr>И всё таки,народные промыслы важны для нашей страны.Ведь не без помощи гжели, дымковской игрушки и даже янтарного промысла, иностранные туристы стали приезжать в центры искусств и покупать различные изделия. Спасибо за внимание!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Народные промыслы на Руси</dc:title>
  <dc:creator>Пользователь Windows</dc:creator>
  <cp:lastModifiedBy>Tanya</cp:lastModifiedBy>
  <cp:revision>31</cp:revision>
  <dcterms:created xsi:type="dcterms:W3CDTF">2018-10-14T07:26:47Z</dcterms:created>
  <dcterms:modified xsi:type="dcterms:W3CDTF">2018-12-22T21:22:48Z</dcterms:modified>
</cp:coreProperties>
</file>